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56" r:id="rId6"/>
    <p:sldId id="262" r:id="rId7"/>
    <p:sldId id="288" r:id="rId8"/>
    <p:sldId id="263" r:id="rId9"/>
    <p:sldId id="265" r:id="rId10"/>
    <p:sldId id="266" r:id="rId11"/>
    <p:sldId id="290" r:id="rId12"/>
    <p:sldId id="291" r:id="rId13"/>
    <p:sldId id="268" r:id="rId14"/>
    <p:sldId id="269" r:id="rId15"/>
    <p:sldId id="292" r:id="rId16"/>
    <p:sldId id="275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i Vartelas" initials="EV" lastIdx="4" clrIdx="0">
    <p:extLst>
      <p:ext uri="{19B8F6BF-5375-455C-9EA6-DF929625EA0E}">
        <p15:presenceInfo xmlns:p15="http://schemas.microsoft.com/office/powerpoint/2012/main" userId="S::eev7969@ads.northwestern.edu::f83f3416-180f-4b3e-9d5e-50335a6af8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2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A4F1D-D2E3-258D-E9CC-8BC9643644FC}" v="7" dt="2025-09-18T16:35:44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7" Type="http://schemas.openxmlformats.org/officeDocument/2006/relationships/theme" Target="theme/theme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27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29017" indent="-280391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21564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70189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18816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840BF1CA-A753-4648-9D7F-569E0995DC38}" type="slidenum">
              <a:rPr kumimoji="0" lang="en-US" altLang="en-US" sz="1200">
                <a:latin typeface="Times" charset="0"/>
              </a:rPr>
              <a:pPr/>
              <a:t>1</a:t>
            </a:fld>
            <a:endParaRPr kumimoji="0" lang="en-US" altLang="en-US" sz="1200">
              <a:latin typeface="Times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NCA</a:t>
            </a:r>
          </a:p>
          <a:p>
            <a:pPr lvl="1"/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  <a:p>
            <a:pPr lvl="1"/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This opportunity will help you gain insight into the practical aspects of a potential future career. </a:t>
            </a:r>
          </a:p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081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NCA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29017" indent="-280391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21564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70189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18816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D0006A8-22E1-4FA9-8DA2-2CC74BEA6AAE}" type="slidenum">
              <a:rPr kumimoji="0" lang="en-US" altLang="en-US" sz="1200">
                <a:latin typeface="Times" charset="0"/>
              </a:rPr>
              <a:pPr/>
              <a:t>3</a:t>
            </a:fld>
            <a:endParaRPr kumimoji="0" lang="en-US" altLang="en-US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438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29017" indent="-280391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21564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70189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18816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A5AACA6-7A70-43B0-9866-BB8D72AE3474}" type="slidenum">
              <a:rPr kumimoji="0" lang="en-US" altLang="en-US" sz="1200">
                <a:latin typeface="Times" charset="0"/>
              </a:rPr>
              <a:pPr/>
              <a:t>4</a:t>
            </a:fld>
            <a:endParaRPr kumimoji="0" lang="en-US" altLang="en-US" sz="1200">
              <a:latin typeface="Times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ko-KR">
                <a:latin typeface="Times New Roman" pitchFamily="18" charset="0"/>
                <a:ea typeface="굴림" pitchFamily="34" charset="-127"/>
              </a:rPr>
              <a:t>NCA</a:t>
            </a:r>
          </a:p>
        </p:txBody>
      </p:sp>
    </p:spTree>
    <p:extLst>
      <p:ext uri="{BB962C8B-B14F-4D97-AF65-F5344CB8AC3E}">
        <p14:creationId xmlns:p14="http://schemas.microsoft.com/office/powerpoint/2010/main" val="3392046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NAA </a:t>
            </a:r>
          </a:p>
          <a:p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Will share this slide through email with students prior to the training as well since many may</a:t>
            </a:r>
            <a:r>
              <a:rPr lang="en-US" altLang="en-US" baseline="0">
                <a:latin typeface="Times New Roman" pitchFamily="18" charset="0"/>
                <a:ea typeface="ＭＳ Ｐゴシック" pitchFamily="34" charset="-128"/>
              </a:rPr>
              <a:t> have already contacted their alumni hoost upon learning their match.</a:t>
            </a:r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29017" indent="-280391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21564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70189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18816" indent="-224312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4EC46DB-6824-4129-A3F9-994CC7B716BE}" type="slidenum">
              <a:rPr kumimoji="0" lang="en-US" altLang="en-US" sz="1200">
                <a:latin typeface="Times" charset="0"/>
              </a:rPr>
              <a:pPr/>
              <a:t>5</a:t>
            </a:fld>
            <a:endParaRPr kumimoji="0" lang="en-US" altLang="en-US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359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26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71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  <a:p>
            <a:endParaRPr lang="en-US"/>
          </a:p>
          <a:p>
            <a:r>
              <a:rPr lang="en-US"/>
              <a:t>Include some basic tips about searching: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Location – use metro area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industry vs. field of specialty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Demographic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D606D-C4B7-4FD5-A60E-1E6CA13A31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15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D606D-C4B7-4FD5-A60E-1E6CA13A31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03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D606D-C4B7-4FD5-A60E-1E6CA13A31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71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D606D-C4B7-4FD5-A60E-1E6CA13A31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46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C63D-0C1A-0E4C-A0BD-8D65A95424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02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NCA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6937" indent="-291129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517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325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133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1940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7748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3554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59362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A3B04A-8693-3444-A2CE-D9CB8764EDDA}" type="slidenum">
              <a:rPr kumimoji="0" lang="en-US" sz="1300">
                <a:latin typeface="Times" charset="0"/>
              </a:rPr>
              <a:pPr/>
              <a:t>13</a:t>
            </a:fld>
            <a:endParaRPr kumimoji="0" lang="en-US" sz="13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97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B6C42-BF06-064E-93EC-D7340340565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71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NCA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6937" indent="-291129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517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325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133" indent="-232903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1940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7748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3554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59362" indent="-232903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807C3C-D3B5-604B-BEF2-E6FBDCCE994B}" type="slidenum">
              <a:rPr kumimoji="0" lang="en-US" sz="1300">
                <a:latin typeface="Times" charset="0"/>
              </a:rPr>
              <a:pPr/>
              <a:t>15</a:t>
            </a:fld>
            <a:endParaRPr kumimoji="0" lang="en-US" sz="13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295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56080"/>
            <a:ext cx="9144000" cy="27388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36197" y="-40608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7ADD-011F-3541-9724-9C7FC92455D5}" type="datetime1">
              <a:rPr lang="en-US" smtClean="0"/>
              <a:t>10/23/2025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176C-065F-124D-AAA4-94F2B7A2EC7C}" type="datetime1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9168" y="6356350"/>
            <a:ext cx="5975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7.png"/><Relationship Id="rId5" Type="http://schemas.openxmlformats.org/officeDocument/2006/relationships/hyperlink" Target="mailto:next.student@northwestern.edu" TargetMode="Externa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3996" y="2604455"/>
            <a:ext cx="6931643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b="1"/>
              <a:t>NEXT Orientation Session</a:t>
            </a:r>
            <a:br>
              <a:rPr lang="en-US"/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064" y="3687834"/>
            <a:ext cx="7074749" cy="1955729"/>
          </a:xfrm>
        </p:spPr>
        <p:txBody>
          <a:bodyPr/>
          <a:lstStyle/>
          <a:p>
            <a:pPr algn="r"/>
            <a:r>
              <a:rPr lang="en-US" sz="2800"/>
              <a:t>Northwestern Alumni Association</a:t>
            </a:r>
          </a:p>
          <a:p>
            <a:pPr algn="r"/>
            <a:r>
              <a:rPr lang="en-US" sz="2800"/>
              <a:t>Northwestern Career Advancement</a:t>
            </a:r>
          </a:p>
          <a:p>
            <a:pPr algn="l"/>
            <a:endParaRPr lang="en-US"/>
          </a:p>
        </p:txBody>
      </p:sp>
      <p:pic>
        <p:nvPicPr>
          <p:cNvPr id="8" name="Slide 0">
            <a:hlinkClick r:id="" action="ppaction://media"/>
            <a:extLst>
              <a:ext uri="{FF2B5EF4-FFF2-40B4-BE49-F238E27FC236}">
                <a16:creationId xmlns:a16="http://schemas.microsoft.com/office/drawing/2014/main" id="{19D97176-1C98-7187-617C-D96FCA0EA6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076" y="2066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3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itchFamily="34" charset="-128"/>
              </a:rPr>
              <a:t>Definition and Expectations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800">
                <a:ea typeface="ＭＳ Ｐゴシック" pitchFamily="34" charset="-128"/>
              </a:rPr>
              <a:t>What is an Externship?</a:t>
            </a:r>
          </a:p>
          <a:p>
            <a:pPr lvl="1"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600">
                <a:ea typeface="ＭＳ Ｐゴシック" pitchFamily="34" charset="-128"/>
              </a:rPr>
              <a:t>Provides you the opportunity to interact with and observe a professional in a career you are interested in pursuing.</a:t>
            </a:r>
          </a:p>
          <a:p>
            <a:pPr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800">
                <a:ea typeface="ＭＳ Ｐゴシック" pitchFamily="34" charset="-128"/>
              </a:rPr>
              <a:t>How long is an Externship?</a:t>
            </a:r>
          </a:p>
          <a:p>
            <a:pPr lvl="1"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600">
                <a:ea typeface="ＭＳ Ｐゴシック" pitchFamily="34" charset="-128"/>
              </a:rPr>
              <a:t>Typically </a:t>
            </a:r>
            <a:r>
              <a:rPr lang="en-US" altLang="en-US" sz="2600" b="1">
                <a:ea typeface="ＭＳ Ｐゴシック" pitchFamily="34" charset="-128"/>
              </a:rPr>
              <a:t>one day</a:t>
            </a:r>
            <a:r>
              <a:rPr lang="en-US" altLang="en-US" sz="2600">
                <a:ea typeface="ＭＳ Ｐゴシック" pitchFamily="34" charset="-128"/>
              </a:rPr>
              <a:t>, but can be negotiated between you and your alumni host. </a:t>
            </a:r>
          </a:p>
          <a:p>
            <a:pPr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800">
                <a:ea typeface="ＭＳ Ｐゴシック" pitchFamily="34" charset="-128"/>
              </a:rPr>
              <a:t>What can I expect from an Externship?</a:t>
            </a:r>
          </a:p>
          <a:p>
            <a:pPr lvl="1" eaLnBrk="1" hangingPunct="1">
              <a:lnSpc>
                <a:spcPct val="124000"/>
              </a:lnSpc>
              <a:spcBef>
                <a:spcPts val="0"/>
              </a:spcBef>
            </a:pPr>
            <a:r>
              <a:rPr lang="en-US" altLang="en-US" sz="2600">
                <a:ea typeface="ＭＳ Ｐゴシック" pitchFamily="34" charset="-128"/>
              </a:rPr>
              <a:t>To gain experience and knowledge through observing and speaking with the host employer in their </a:t>
            </a:r>
            <a:r>
              <a:rPr lang="en-US" altLang="en-US" sz="2600" b="1">
                <a:ea typeface="ＭＳ Ｐゴシック" pitchFamily="34" charset="-128"/>
              </a:rPr>
              <a:t>virtual</a:t>
            </a:r>
            <a:r>
              <a:rPr lang="en-US" altLang="en-US" sz="2600">
                <a:ea typeface="ＭＳ Ｐゴシック" pitchFamily="34" charset="-128"/>
              </a:rPr>
              <a:t> </a:t>
            </a:r>
            <a:r>
              <a:rPr lang="en-US" altLang="en-US" sz="2600" b="1">
                <a:ea typeface="ＭＳ Ｐゴシック" pitchFamily="34" charset="-128"/>
              </a:rPr>
              <a:t>or</a:t>
            </a:r>
            <a:r>
              <a:rPr lang="en-US" altLang="en-US" sz="2600">
                <a:ea typeface="ＭＳ Ｐゴシック" pitchFamily="34" charset="-128"/>
              </a:rPr>
              <a:t> </a:t>
            </a:r>
            <a:r>
              <a:rPr lang="en-US" altLang="en-US" sz="2600" b="1">
                <a:ea typeface="ＭＳ Ｐゴシック" pitchFamily="34" charset="-128"/>
              </a:rPr>
              <a:t>in-person </a:t>
            </a:r>
            <a:r>
              <a:rPr lang="en-US" altLang="en-US" sz="2600">
                <a:ea typeface="ＭＳ Ｐゴシック" pitchFamily="34" charset="-128"/>
              </a:rPr>
              <a:t>work environment.</a:t>
            </a:r>
          </a:p>
          <a:p>
            <a:pPr lvl="1" eaLnBrk="1" hangingPunct="1">
              <a:buFontTx/>
              <a:buNone/>
            </a:pPr>
            <a:endParaRPr lang="en-US" altLang="en-US">
              <a:ea typeface="ＭＳ Ｐゴシック" pitchFamily="34" charset="-128"/>
            </a:endParaRPr>
          </a:p>
        </p:txBody>
      </p:sp>
      <p:pic>
        <p:nvPicPr>
          <p:cNvPr id="2" name="Slide 1">
            <a:hlinkClick r:id="" action="ppaction://media"/>
            <a:extLst>
              <a:ext uri="{FF2B5EF4-FFF2-40B4-BE49-F238E27FC236}">
                <a16:creationId xmlns:a16="http://schemas.microsoft.com/office/drawing/2014/main" id="{F2DA8EA1-7468-1B45-EE22-1E7B0CD37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3587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0557-1704-46AD-A9D1-A037FCBA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/>
              <a:t>Who Can Participate in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66223-D6B0-40FA-8B6A-8213B2F12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126480" cy="45259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2600"/>
              <a:t>Any Northwestern student in a degree granting program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en-US"/>
              <a:t>All undergraduate and graduate students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r>
              <a:rPr lang="en-US"/>
              <a:t>School of Professional Studies students in degree-granting  programs (e.g. B.S., B.A.,BGS)*</a:t>
            </a:r>
          </a:p>
          <a:p>
            <a:pPr lvl="1">
              <a:lnSpc>
                <a:spcPct val="114000"/>
              </a:lnSpc>
              <a:spcBef>
                <a:spcPts val="0"/>
              </a:spcBef>
            </a:pPr>
            <a:endParaRPr lang="en-US" sz="2000"/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2000" i="1"/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000" i="1"/>
              <a:t>*NEXT is </a:t>
            </a:r>
            <a:r>
              <a:rPr lang="en-US" sz="2000" b="1" i="1"/>
              <a:t>not</a:t>
            </a:r>
            <a:r>
              <a:rPr lang="en-US" sz="2000" i="1"/>
              <a:t> open to students in School of Professional Studies certificate programs or students-at-large</a:t>
            </a:r>
          </a:p>
          <a:p>
            <a:pPr>
              <a:lnSpc>
                <a:spcPct val="90000"/>
              </a:lnSpc>
            </a:pP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B6EC0-8785-4D74-81D3-F9A47A774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253" y="2441434"/>
            <a:ext cx="2080488" cy="275664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08570-BA94-4D34-A169-5FFFF5DB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8" y="6356350"/>
            <a:ext cx="59757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6" name="Slide 2">
            <a:hlinkClick r:id="" action="ppaction://media"/>
            <a:extLst>
              <a:ext uri="{FF2B5EF4-FFF2-40B4-BE49-F238E27FC236}">
                <a16:creationId xmlns:a16="http://schemas.microsoft.com/office/drawing/2014/main" id="{E6E62434-092E-631D-26C3-150E59D338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216" y="6024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6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Learning Outcomes for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600"/>
              <a:t>By participating in NEXT you will be able to…</a:t>
            </a:r>
          </a:p>
          <a:p>
            <a:pPr marL="746125" indent="-514350">
              <a:lnSpc>
                <a:spcPct val="114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/>
              <a:t>List the typical duties associated with the job of the alumni host you shadow</a:t>
            </a:r>
          </a:p>
          <a:p>
            <a:pPr marL="746125" indent="-514350">
              <a:lnSpc>
                <a:spcPct val="114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/>
              <a:t>Describe the skills/qualities needed to be successful in the job you observed</a:t>
            </a:r>
          </a:p>
          <a:p>
            <a:pPr marL="746125" indent="-514350">
              <a:lnSpc>
                <a:spcPct val="114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/>
              <a:t>Articulate the advantages and </a:t>
            </a:r>
          </a:p>
          <a:p>
            <a:pPr marL="231775" indent="0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en-US" sz="2400"/>
              <a:t>     disadvantages of pursuing a career </a:t>
            </a:r>
          </a:p>
          <a:p>
            <a:pPr marL="231775" indent="0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en-US" sz="2400"/>
              <a:t>     in the industry you learned about </a:t>
            </a:r>
          </a:p>
          <a:p>
            <a:pPr marL="231775" indent="0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en-US" sz="2400"/>
              <a:t>     through shadowing in the context of your </a:t>
            </a:r>
          </a:p>
          <a:p>
            <a:pPr marL="231775" indent="0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en-US" sz="2400"/>
              <a:t>     personal skills, interests, and goals</a:t>
            </a:r>
          </a:p>
          <a:p>
            <a:pPr>
              <a:defRPr/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D7F151-8EF2-44AA-8CFB-FDCD78152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3068" y="3583236"/>
            <a:ext cx="1885950" cy="1809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Slide 3">
            <a:hlinkClick r:id="" action="ppaction://media"/>
            <a:extLst>
              <a:ext uri="{FF2B5EF4-FFF2-40B4-BE49-F238E27FC236}">
                <a16:creationId xmlns:a16="http://schemas.microsoft.com/office/drawing/2014/main" id="{8E734E53-37B1-D54B-96BF-3456938C3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518" y="6024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8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6E0517D-9202-4E1D-8B32-396B4A0FC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585" y="2877693"/>
            <a:ext cx="2787688" cy="160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96240"/>
            <a:ext cx="67056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ko-KR">
                <a:ea typeface="굴림" pitchFamily="34" charset="-127"/>
              </a:rPr>
              <a:t>Sample of Externships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4046B7-6342-4009-8285-708690D5F579}"/>
              </a:ext>
            </a:extLst>
          </p:cNvPr>
          <p:cNvSpPr txBox="1"/>
          <p:nvPr/>
        </p:nvSpPr>
        <p:spPr>
          <a:xfrm>
            <a:off x="2286000" y="324702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58F320-1EAD-4E4F-8118-600A31566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" y="141822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Chicago Cubs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Disney ABC Television Group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General Motors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Hospitals &amp; Healthcare Organizations (variety)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IBM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JP Morgan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NBC Universal</a:t>
            </a:r>
            <a:r>
              <a:rPr lang="en-US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San Francisco Ballet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Squarespace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Wall Street Journal</a:t>
            </a:r>
            <a:endParaRPr lang="en-US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Tiktok</a:t>
            </a:r>
            <a:endParaRPr lang="en-US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 Department of Justice</a:t>
            </a:r>
          </a:p>
          <a:p>
            <a:pPr algn="l" rtl="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Warner Bros. Animation &amp; Warner Bros. Television</a:t>
            </a:r>
            <a:r>
              <a:rPr lang="en-US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pic>
        <p:nvPicPr>
          <p:cNvPr id="2" name="Slide 4">
            <a:hlinkClick r:id="" action="ppaction://media"/>
            <a:extLst>
              <a:ext uri="{FF2B5EF4-FFF2-40B4-BE49-F238E27FC236}">
                <a16:creationId xmlns:a16="http://schemas.microsoft.com/office/drawing/2014/main" id="{F1BAFCEA-F94E-C191-FD2B-E0264E829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491" y="5184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25013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>
                <a:ea typeface="ＭＳ Ｐゴシック" pitchFamily="34" charset="-128"/>
              </a:rPr>
              <a:t>Application Process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200113"/>
            <a:ext cx="8229600" cy="5050069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altLang="en-US" sz="3400" dirty="0">
                <a:ea typeface="ＭＳ Ｐゴシック"/>
              </a:rPr>
              <a:t>Complete your profile as soon as possible to allow for approval time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altLang="en-US" sz="3400" dirty="0">
                <a:ea typeface="ＭＳ Ｐゴシック"/>
              </a:rPr>
              <a:t>Apply for up to 8 externships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200" dirty="0">
                <a:ea typeface="ＭＳ Ｐゴシック"/>
              </a:rPr>
              <a:t>Tailored narrative for each externship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200" dirty="0">
                <a:ea typeface="ＭＳ Ｐゴシック"/>
              </a:rPr>
              <a:t>Upload an </a:t>
            </a:r>
            <a:r>
              <a:rPr lang="en-US" altLang="en-US" sz="3200" b="1" dirty="0">
                <a:ea typeface="ＭＳ Ｐゴシック"/>
              </a:rPr>
              <a:t>anonymous resume</a:t>
            </a:r>
            <a:r>
              <a:rPr lang="en-US" altLang="en-US" sz="3200" dirty="0">
                <a:ea typeface="ＭＳ Ｐゴシック"/>
              </a:rPr>
              <a:t> for each externship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altLang="en-US" sz="3800" dirty="0">
                <a:ea typeface="ＭＳ Ｐゴシック"/>
              </a:rPr>
              <a:t>Timeline: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600" dirty="0">
                <a:ea typeface="ＭＳ Ｐゴシック"/>
              </a:rPr>
              <a:t>Apply for your selected externships </a:t>
            </a:r>
          </a:p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en-US" altLang="en-US" sz="3600" b="1" dirty="0">
                <a:solidFill>
                  <a:srgbClr val="7030A0"/>
                </a:solidFill>
                <a:ea typeface="ＭＳ Ｐゴシック"/>
              </a:rPr>
              <a:t>    by November 12</a:t>
            </a:r>
            <a:endParaRPr lang="en-US" altLang="en-US" sz="3600" b="1" dirty="0">
              <a:solidFill>
                <a:srgbClr val="7030A0"/>
              </a:solidFill>
              <a:ea typeface="ＭＳ Ｐゴシック" pitchFamily="34" charset="-128"/>
            </a:endParaRP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600" dirty="0">
                <a:ea typeface="ＭＳ Ｐゴシック"/>
              </a:rPr>
              <a:t>Matches will be completed </a:t>
            </a:r>
          </a:p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en-US" altLang="en-US" sz="3600" b="1" dirty="0">
                <a:solidFill>
                  <a:srgbClr val="7030A0"/>
                </a:solidFill>
                <a:ea typeface="ＭＳ Ｐゴシック"/>
              </a:rPr>
              <a:t>    week of December 6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600" dirty="0">
                <a:ea typeface="ＭＳ Ｐゴシック"/>
              </a:rPr>
              <a:t>All matched students complete virtual training session </a:t>
            </a:r>
            <a:endParaRPr lang="en-US" altLang="en-US" sz="3600" dirty="0">
              <a:ea typeface="ＭＳ Ｐゴシック" pitchFamily="34" charset="-128"/>
            </a:endParaRPr>
          </a:p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en-US" altLang="en-US" sz="3600" b="1" dirty="0">
                <a:solidFill>
                  <a:srgbClr val="7030A0"/>
                </a:solidFill>
                <a:ea typeface="ＭＳ Ｐゴシック"/>
              </a:rPr>
              <a:t>    by January 12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600" dirty="0">
                <a:ea typeface="ＭＳ Ｐゴシック"/>
              </a:rPr>
              <a:t>Students reach out to alumni hosts within a week</a:t>
            </a:r>
          </a:p>
          <a:p>
            <a:pPr lvl="1">
              <a:lnSpc>
                <a:spcPct val="134000"/>
              </a:lnSpc>
              <a:spcBef>
                <a:spcPts val="0"/>
              </a:spcBef>
            </a:pPr>
            <a:r>
              <a:rPr lang="en-US" altLang="en-US" sz="3600" dirty="0">
                <a:ea typeface="ＭＳ Ｐゴシック"/>
              </a:rPr>
              <a:t>All externships to be complete </a:t>
            </a:r>
          </a:p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en-US" altLang="en-US" sz="3600" b="1" dirty="0">
                <a:solidFill>
                  <a:srgbClr val="7030A0"/>
                </a:solidFill>
                <a:ea typeface="ＭＳ Ｐゴシック"/>
              </a:rPr>
              <a:t>    between time of match and June 2026</a:t>
            </a:r>
          </a:p>
          <a:p>
            <a:pPr lvl="1"/>
            <a:endParaRPr lang="en-US" altLang="en-US">
              <a:ea typeface="ＭＳ Ｐゴシック" pitchFamily="34" charset="-128"/>
            </a:endParaRPr>
          </a:p>
          <a:p>
            <a:pPr marL="457200" lvl="1" indent="0">
              <a:buNone/>
            </a:pPr>
            <a:endParaRPr lang="en-US" altLang="en-US">
              <a:ea typeface="ＭＳ Ｐゴシック" pitchFamily="34" charset="-128"/>
            </a:endParaRPr>
          </a:p>
          <a:p>
            <a:pPr lvl="1"/>
            <a:endParaRPr lang="en-US" altLang="en-US">
              <a:ea typeface="ＭＳ Ｐゴシック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3C732D-C5BA-4BC2-95D3-DA29E81BA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5528" y="1697281"/>
            <a:ext cx="1311272" cy="250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Slide 5">
            <a:hlinkClick r:id="" action="ppaction://media"/>
            <a:extLst>
              <a:ext uri="{FF2B5EF4-FFF2-40B4-BE49-F238E27FC236}">
                <a16:creationId xmlns:a16="http://schemas.microsoft.com/office/drawing/2014/main" id="{4C7B0EBD-667F-CF04-939D-2E7162972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9771" y="2708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3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630FD-4F11-4590-A9EE-8974F43D6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2B99AE0-990C-4703-BC80-F5BDFCFB912C}"/>
              </a:ext>
            </a:extLst>
          </p:cNvPr>
          <p:cNvSpPr txBox="1">
            <a:spLocks/>
          </p:cNvSpPr>
          <p:nvPr/>
        </p:nvSpPr>
        <p:spPr>
          <a:xfrm>
            <a:off x="151270" y="684415"/>
            <a:ext cx="3008313" cy="46910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Fill out student profile information (degree details and career interests)</a:t>
            </a:r>
          </a:p>
          <a:p>
            <a:pPr marL="0" indent="0">
              <a:buNone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Once profile is completed, you will receive an email stating that your profile has been completed. It can take the NAA 1-2 business days to approve your profile.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1843364-A266-45ED-9708-619483C8D7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9" r="17258"/>
          <a:stretch/>
        </p:blipFill>
        <p:spPr bwMode="auto">
          <a:xfrm>
            <a:off x="3221130" y="530646"/>
            <a:ext cx="5771600" cy="540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6">
            <a:hlinkClick r:id="" action="ppaction://media"/>
            <a:extLst>
              <a:ext uri="{FF2B5EF4-FFF2-40B4-BE49-F238E27FC236}">
                <a16:creationId xmlns:a16="http://schemas.microsoft.com/office/drawing/2014/main" id="{B135D989-D3F2-756F-B90B-80C4EF99E9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1270" y="1970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9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63733-8C04-4DF0-888A-B767BFFC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5157030-D56B-4092-9418-27F109B60EA7}"/>
              </a:ext>
            </a:extLst>
          </p:cNvPr>
          <p:cNvSpPr txBox="1">
            <a:spLocks/>
          </p:cNvSpPr>
          <p:nvPr/>
        </p:nvSpPr>
        <p:spPr>
          <a:xfrm>
            <a:off x="457200" y="1373505"/>
            <a:ext cx="3008313" cy="41109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Once the application period is open (October 31– November 12) and your registration is approved, you can log in and click on “Search” to begin searching.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6829F26-501E-4DD2-ADDA-FFB2781210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r="19778"/>
          <a:stretch/>
        </p:blipFill>
        <p:spPr bwMode="auto">
          <a:xfrm>
            <a:off x="3581400" y="609600"/>
            <a:ext cx="5340767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7">
            <a:hlinkClick r:id="" action="ppaction://media"/>
            <a:extLst>
              <a:ext uri="{FF2B5EF4-FFF2-40B4-BE49-F238E27FC236}">
                <a16:creationId xmlns:a16="http://schemas.microsoft.com/office/drawing/2014/main" id="{D851239D-CA0A-FDE4-B382-A174BA432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3659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5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 txBox="1">
            <a:spLocks noGrp="1"/>
          </p:cNvSpPr>
          <p:nvPr>
            <p:ph type="body" sz="half" idx="2"/>
          </p:nvPr>
        </p:nvSpPr>
        <p:spPr>
          <a:xfrm>
            <a:off x="265191" y="2016305"/>
            <a:ext cx="2578021" cy="356405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Select criteria for externships.</a:t>
            </a:r>
            <a:endParaRPr lang="en-US" sz="2400"/>
          </a:p>
          <a:p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You can search by industry, location, company, in-person or virtual, and more.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r="24638"/>
          <a:stretch/>
        </p:blipFill>
        <p:spPr bwMode="auto">
          <a:xfrm>
            <a:off x="3152587" y="304800"/>
            <a:ext cx="5962838" cy="619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8">
            <a:hlinkClick r:id="" action="ppaction://media"/>
            <a:extLst>
              <a:ext uri="{FF2B5EF4-FFF2-40B4-BE49-F238E27FC236}">
                <a16:creationId xmlns:a16="http://schemas.microsoft.com/office/drawing/2014/main" id="{3EBE2B36-3D68-03FD-A77E-4E919A8AA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980" y="2381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4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110" y="521496"/>
            <a:ext cx="3017520" cy="582136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/>
              <a:t>1. Add the hosts/opportunities of interest to your list.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100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/>
              <a:t>2. Go to your "Applications" and complete applications for each opportunity. </a:t>
            </a:r>
            <a:r>
              <a:rPr lang="en-US" sz="1800" b="1"/>
              <a:t>You can apply to up to 8 opportunities.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100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/>
              <a:t>3. You may complete and submit each application as you complete each one.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/>
              <a:t>4. Rank your preference of applications. You may adjust the rankings of your apps until the deadline on November 12.</a:t>
            </a:r>
            <a:endParaRPr lang="en-US" sz="1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0E98D-EB3A-738F-A798-5FA91A2030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39" b="7405"/>
          <a:stretch/>
        </p:blipFill>
        <p:spPr>
          <a:xfrm>
            <a:off x="3129280" y="2697143"/>
            <a:ext cx="5888610" cy="3546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D46E58-DD24-9D7E-125D-31F5C07615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80" t="8345" b="7468"/>
          <a:stretch/>
        </p:blipFill>
        <p:spPr>
          <a:xfrm>
            <a:off x="3331527" y="497231"/>
            <a:ext cx="5017134" cy="182649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4710BBA-7588-19F9-B0DD-9AA3EA5D1DB9}"/>
              </a:ext>
            </a:extLst>
          </p:cNvPr>
          <p:cNvSpPr/>
          <p:nvPr/>
        </p:nvSpPr>
        <p:spPr>
          <a:xfrm rot="18282261">
            <a:off x="6760605" y="420092"/>
            <a:ext cx="409728" cy="79237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Slide 9 ">
            <a:hlinkClick r:id="" action="ppaction://media"/>
            <a:extLst>
              <a:ext uri="{FF2B5EF4-FFF2-40B4-BE49-F238E27FC236}">
                <a16:creationId xmlns:a16="http://schemas.microsoft.com/office/drawing/2014/main" id="{B48C96D0-D4F4-0AC8-D7A5-A65E9E186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760" y="520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4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36339"/>
            <a:ext cx="3182471" cy="5668963"/>
          </a:xfrm>
        </p:spPr>
        <p:txBody>
          <a:bodyPr>
            <a:normAutofit fontScale="92500" lnSpcReduction="10000"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Note that alumni have a maximum number of applications they can receive. You will be alerted if a host is no longer available or if there are limited spots.</a:t>
            </a: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This is why you can now submit your apps one at a time to ensure you can apply to any that may have limited applications left. Be sure to refresh often to ensure the most accurate “spots left” numbers.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AEC0FA-DA9B-3C30-C55E-FA73D5458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358119" y="1676428"/>
            <a:ext cx="5622783" cy="2807577"/>
          </a:xfr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43179167-443A-6FDA-440C-46CD93998503}"/>
              </a:ext>
            </a:extLst>
          </p:cNvPr>
          <p:cNvSpPr/>
          <p:nvPr/>
        </p:nvSpPr>
        <p:spPr>
          <a:xfrm rot="18282261">
            <a:off x="6749287" y="2032000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Slide 10">
            <a:hlinkClick r:id="" action="ppaction://media"/>
            <a:extLst>
              <a:ext uri="{FF2B5EF4-FFF2-40B4-BE49-F238E27FC236}">
                <a16:creationId xmlns:a16="http://schemas.microsoft.com/office/drawing/2014/main" id="{B7650413-C3EC-3FAC-F3FB-50AD60E87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27" y="1093585"/>
            <a:ext cx="3182471" cy="5668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For each externship, submit an anonymous resume (no name or contact information) and a short essay on why you are interested in that externship.</a:t>
            </a:r>
          </a:p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>
                <a:solidFill>
                  <a:srgbClr val="4E2A84"/>
                </a:solidFill>
              </a:rPr>
              <a:t>MUST COMPLETE AND RANK BY November 12.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12765" r="20207" b="11440"/>
          <a:stretch/>
        </p:blipFill>
        <p:spPr bwMode="auto">
          <a:xfrm>
            <a:off x="3448515" y="1107440"/>
            <a:ext cx="5549571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11">
            <a:hlinkClick r:id="" action="ppaction://media"/>
            <a:extLst>
              <a:ext uri="{FF2B5EF4-FFF2-40B4-BE49-F238E27FC236}">
                <a16:creationId xmlns:a16="http://schemas.microsoft.com/office/drawing/2014/main" id="{12595775-37FA-E414-DB1C-B79A5CC8F0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4289" y="2011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"/>
            <a:ext cx="8229600" cy="1143000"/>
          </a:xfrm>
        </p:spPr>
        <p:txBody>
          <a:bodyPr>
            <a:noAutofit/>
          </a:bodyPr>
          <a:lstStyle/>
          <a:p>
            <a:r>
              <a:rPr lang="en-US" sz="36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Maximize Your Chances of Getting Matched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59" y="1046971"/>
            <a:ext cx="8729482" cy="511849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 b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Getting matched is not guaranteed</a:t>
            </a: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; the more externships to which you apply, the better your chance of being matched.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endParaRPr lang="en-US" sz="1600" b="1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Consider </a:t>
            </a:r>
            <a:r>
              <a:rPr lang="en-US" sz="3400" b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ALL</a:t>
            </a: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details about the externship to make sure it’s right for you (industry or type of work and the </a:t>
            </a:r>
            <a:r>
              <a:rPr lang="en-US" sz="3400" b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format</a:t>
            </a: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[in-person or virtual])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endParaRPr lang="en-US" sz="180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 can apply to and rank up to </a:t>
            </a:r>
            <a:r>
              <a:rPr lang="en-US" sz="3400" b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8 externships </a:t>
            </a: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but will only be able to participate in 1 (if matched).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endParaRPr lang="en-US" sz="180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Apply to a variety of companies you are interested in.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endParaRPr lang="en-US" sz="210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Do your homework on the company and industry.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endParaRPr lang="en-US" sz="210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en-US" sz="3400" b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Customize </a:t>
            </a:r>
            <a:r>
              <a:rPr lang="en-US" sz="34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your short essay: what attracts you to the company, what do you hope to gain from NEXT?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5820507"/>
            <a:ext cx="6083610" cy="646331"/>
          </a:xfrm>
          <a:prstGeom prst="rect">
            <a:avLst/>
          </a:prstGeom>
          <a:solidFill>
            <a:srgbClr val="CCC4DF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E2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applying to NEXT  you are agreeing to participate</a:t>
            </a:r>
          </a:p>
          <a:p>
            <a:pPr algn="ctr">
              <a:defRPr/>
            </a:pPr>
            <a:r>
              <a:rPr lang="en-US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E2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matched with an alumni host</a:t>
            </a:r>
          </a:p>
        </p:txBody>
      </p:sp>
      <p:pic>
        <p:nvPicPr>
          <p:cNvPr id="6" name="Slide 12">
            <a:hlinkClick r:id="" action="ppaction://media"/>
            <a:extLst>
              <a:ext uri="{FF2B5EF4-FFF2-40B4-BE49-F238E27FC236}">
                <a16:creationId xmlns:a16="http://schemas.microsoft.com/office/drawing/2014/main" id="{5174B634-CED5-417F-D905-DE32C5435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0471" y="2821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82138" y="293715"/>
            <a:ext cx="8179724" cy="609600"/>
          </a:xfrm>
        </p:spPr>
        <p:txBody>
          <a:bodyPr>
            <a:noAutofit/>
          </a:bodyPr>
          <a:lstStyle/>
          <a:p>
            <a:r>
              <a:rPr lang="en-US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What Your Day Might Look Like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6158" y="1155468"/>
            <a:ext cx="8531684" cy="507907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Monotype Sorts" charset="0"/>
              <a:buNone/>
            </a:pPr>
            <a:r>
              <a:rPr lang="en-US" sz="2400">
                <a:ea typeface="ＭＳ Ｐゴシック"/>
              </a:rPr>
              <a:t>Sample Agenda:</a:t>
            </a:r>
            <a:br>
              <a:rPr lang="en-US" altLang="ja-JP" sz="20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</a:br>
            <a:endParaRPr lang="en-US" sz="20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800" b="1" u="sng">
                <a:effectLst/>
                <a:ea typeface="Calibri" panose="020F0502020204030204" pitchFamily="34" charset="0"/>
                <a:cs typeface="Times New Roman"/>
              </a:rPr>
              <a:t>Time:</a:t>
            </a:r>
            <a:r>
              <a:rPr lang="en-US" sz="1800" b="1">
                <a:ea typeface="Calibri" panose="020F0502020204030204" pitchFamily="34" charset="0"/>
                <a:cs typeface="Times New Roman"/>
              </a:rPr>
              <a:t>                                  	</a:t>
            </a:r>
            <a:r>
              <a:rPr lang="en-US" sz="1800" b="1" u="sng">
                <a:effectLst/>
                <a:ea typeface="Calibri" panose="020F0502020204030204" pitchFamily="34" charset="0"/>
                <a:cs typeface="Times New Roman"/>
              </a:rPr>
              <a:t>Name/Location:</a:t>
            </a:r>
            <a:endParaRPr lang="en-US" sz="1800">
              <a:effectLst/>
              <a:ea typeface="Calibri" panose="020F050202020403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600">
                <a:ea typeface="Calibri" panose="020F0502020204030204" pitchFamily="34" charset="0"/>
                <a:cs typeface="Times New Roman"/>
              </a:rPr>
              <a:t>9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:00 AM – 9:30 </a:t>
            </a:r>
            <a:r>
              <a:rPr lang="en-US" sz="1600">
                <a:ea typeface="Calibri" panose="020F0502020204030204" pitchFamily="34" charset="0"/>
                <a:cs typeface="Times New Roman"/>
              </a:rPr>
              <a:t>AM			Welcome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 and walking tour of organization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9:30 AM – 10:00 </a:t>
            </a:r>
            <a:r>
              <a:rPr lang="en-US" sz="1600">
                <a:ea typeface="Calibri" panose="020F0502020204030204" pitchFamily="34" charset="0"/>
                <a:cs typeface="Times New Roman"/>
              </a:rPr>
              <a:t>AM                	Get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 to know each other and chat about career goals and NU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effectLst/>
              <a:ea typeface="Calibri" panose="020F0502020204030204" pitchFamily="34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ea typeface="Calibri" panose="020F0502020204030204" pitchFamily="34" charset="0"/>
                <a:cs typeface="Times New Roman"/>
              </a:rPr>
              <a:t>10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:00 AM – 10:30 AM			BREAK (restroom, coffee, step outside, etc.)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effectLst/>
              <a:ea typeface="Calibri" panose="020F0502020204030204" pitchFamily="34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10:30 AM – 11:30 AM			Join host’s team meeting to learn about current projects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effectLst/>
              <a:ea typeface="Calibri" panose="020F0502020204030204" pitchFamily="34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11:30 AM – 12:00 </a:t>
            </a:r>
            <a:r>
              <a:rPr lang="en-US" sz="1600">
                <a:ea typeface="Calibri" panose="020F0502020204030204" pitchFamily="34" charset="0"/>
                <a:cs typeface="Times New Roman"/>
              </a:rPr>
              <a:t>P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M			Debrief team meeting and client expectation and goals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effectLst/>
              <a:ea typeface="Calibri" panose="020F0502020204030204" pitchFamily="34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12:00 </a:t>
            </a:r>
            <a:r>
              <a:rPr lang="en-US" sz="1600">
                <a:ea typeface="Calibri" panose="020F0502020204030204" pitchFamily="34" charset="0"/>
                <a:cs typeface="Times New Roman"/>
              </a:rPr>
              <a:t>P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M – 1:00 </a:t>
            </a:r>
            <a:r>
              <a:rPr lang="en-US" sz="1600">
                <a:ea typeface="Calibri" panose="020F0502020204030204" pitchFamily="34" charset="0"/>
                <a:cs typeface="Times New Roman"/>
              </a:rPr>
              <a:t>P</a:t>
            </a:r>
            <a:r>
              <a:rPr lang="en-US" sz="1600">
                <a:effectLst/>
                <a:ea typeface="Calibri" panose="020F0502020204030204" pitchFamily="34" charset="0"/>
                <a:cs typeface="Times New Roman"/>
              </a:rPr>
              <a:t>M			LUNCH</a:t>
            </a:r>
            <a:endParaRPr lang="en-US" sz="1600">
              <a:ea typeface="Calibri" panose="020F0502020204030204" pitchFamily="34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ea typeface="ＭＳ Ｐゴシック" charset="0"/>
                <a:cs typeface="Times New Roman"/>
              </a:rPr>
              <a:t>1:00 PM – 2:00 PM			Resume review, industry trends, and hiring practices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ea typeface="ＭＳ Ｐゴシック" charset="0"/>
                <a:cs typeface="Times New Roman"/>
              </a:rPr>
              <a:t>2:00 PM – 3:00 PM			Meeting with host’s colleague in another department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ea typeface="ＭＳ Ｐゴシック" charset="0"/>
                <a:cs typeface="Times New Roman"/>
              </a:rPr>
              <a:t>3:00 PM – 3:30 PM			Meeting with HR to learn about roles and company specifics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Times New Roman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3:30 PM – 4:30 PM			Additional questions, how to stay in touch, and wrap up</a:t>
            </a:r>
          </a:p>
        </p:txBody>
      </p:sp>
      <p:pic>
        <p:nvPicPr>
          <p:cNvPr id="2" name="Slide 13">
            <a:hlinkClick r:id="" action="ppaction://media"/>
            <a:extLst>
              <a:ext uri="{FF2B5EF4-FFF2-40B4-BE49-F238E27FC236}">
                <a16:creationId xmlns:a16="http://schemas.microsoft.com/office/drawing/2014/main" id="{178A5FDE-89D7-FC1E-9E8C-F54908ABD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476" y="4367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4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725" y="335286"/>
            <a:ext cx="8229600" cy="692150"/>
          </a:xfrm>
        </p:spPr>
        <p:txBody>
          <a:bodyPr>
            <a:noAutofit/>
          </a:bodyPr>
          <a:lstStyle/>
          <a:p>
            <a:r>
              <a:rPr lang="en-US"/>
              <a:t>NEXT Training Session 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725" y="1246910"/>
            <a:ext cx="8229600" cy="47881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600"/>
              <a:t>**Training will be made available as soon as students are matched. It is mandatory.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endParaRPr lang="en-US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600" b="1" i="1">
                <a:latin typeface="Arial" panose="020B0604020202020204" pitchFamily="34" charset="0"/>
                <a:cs typeface="Arial" panose="020B0604020202020204" pitchFamily="34" charset="0"/>
              </a:rPr>
              <a:t>Learn how to make your externship successful! You will learn to:</a:t>
            </a: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buNone/>
            </a:pPr>
            <a:endParaRPr lang="en-US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>
                <a:ea typeface="ＭＳ Ｐゴシック" pitchFamily="34" charset="-128"/>
              </a:rPr>
              <a:t>Effectively prepare for your externship 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>
                <a:ea typeface="ＭＳ Ｐゴシック" pitchFamily="34" charset="-128"/>
              </a:rPr>
              <a:t>Use online resources to research career paths and/or organizations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>
                <a:ea typeface="ＭＳ Ｐゴシック" pitchFamily="34" charset="-128"/>
              </a:rPr>
              <a:t>Formulate good questions to ask your alumni host during your externship</a:t>
            </a:r>
          </a:p>
          <a:p>
            <a:pPr>
              <a:buFont typeface="Wingdings" panose="05000000000000000000" pitchFamily="2" charset="2"/>
              <a:buChar char="Ø"/>
            </a:pPr>
            <a:endParaRPr lang="en-US"/>
          </a:p>
          <a:p>
            <a:endParaRPr lang="en-US"/>
          </a:p>
        </p:txBody>
      </p:sp>
      <p:pic>
        <p:nvPicPr>
          <p:cNvPr id="4" name="Slide 14">
            <a:hlinkClick r:id="" action="ppaction://media"/>
            <a:extLst>
              <a:ext uri="{FF2B5EF4-FFF2-40B4-BE49-F238E27FC236}">
                <a16:creationId xmlns:a16="http://schemas.microsoft.com/office/drawing/2014/main" id="{D6CEAB7D-FE28-0FE5-2C5E-7F8A3DDCC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993" y="4061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8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36908" y="532197"/>
            <a:ext cx="7670183" cy="60960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b="0">
                <a:solidFill>
                  <a:prstClr val="black"/>
                </a:solidFill>
                <a:latin typeface="Univers 55" charset="0"/>
                <a:ea typeface="ＭＳ Ｐゴシック" charset="0"/>
                <a:cs typeface="ＭＳ Ｐゴシック" charset="0"/>
              </a:rPr>
              <a:t>	</a:t>
            </a:r>
            <a:br>
              <a:rPr lang="en-US" b="0">
                <a:solidFill>
                  <a:prstClr val="black"/>
                </a:solidFill>
                <a:latin typeface="Univers 55" charset="0"/>
                <a:ea typeface="ＭＳ Ｐゴシック" charset="0"/>
                <a:cs typeface="ＭＳ Ｐゴシック" charset="0"/>
              </a:rPr>
            </a:br>
            <a:r>
              <a:rPr lang="en-US" sz="6000" b="1">
                <a:solidFill>
                  <a:prstClr val="black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Questions?</a:t>
            </a:r>
            <a:br>
              <a:rPr lang="en-US" sz="2000" b="0">
                <a:solidFill>
                  <a:prstClr val="black"/>
                </a:solidFill>
                <a:latin typeface="Univers 55" charset="0"/>
                <a:ea typeface="ＭＳ Ｐゴシック" charset="0"/>
                <a:cs typeface="ＭＳ Ｐゴシック" charset="0"/>
              </a:rPr>
            </a:br>
            <a:endParaRPr lang="en-US" sz="3200">
              <a:latin typeface="Univers 55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Monotype Sorts" charset="0"/>
              <a:buNone/>
            </a:pPr>
            <a:endParaRPr lang="en-US" sz="2000">
              <a:latin typeface="Univers 55" charset="0"/>
              <a:ea typeface="ＭＳ Ｐゴシック" charset="0"/>
              <a:cs typeface="ＭＳ Ｐゴシック" charset="0"/>
            </a:endParaRPr>
          </a:p>
          <a:p>
            <a:pPr algn="ctr">
              <a:buFont typeface="Monotype Sorts" charset="0"/>
              <a:buNone/>
            </a:pPr>
            <a:r>
              <a:rPr lang="en-US" sz="280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Please contact us at:</a:t>
            </a:r>
          </a:p>
          <a:p>
            <a:pPr algn="ctr">
              <a:buFont typeface="Monotype Sorts" charset="0"/>
              <a:buNone/>
            </a:pPr>
            <a:endParaRPr lang="en-US" sz="110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algn="ctr">
              <a:buFont typeface="Monotype Sorts" charset="0"/>
              <a:buNone/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next.student@northwestern.edu</a:t>
            </a: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2" descr="Question Clipart Frequently - Questions Clip Art Transparent ...">
            <a:extLst>
              <a:ext uri="{FF2B5EF4-FFF2-40B4-BE49-F238E27FC236}">
                <a16:creationId xmlns:a16="http://schemas.microsoft.com/office/drawing/2014/main" id="{787E902D-6EA6-49A4-8191-396052F75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193" y="3558092"/>
            <a:ext cx="2779613" cy="221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de 15">
            <a:hlinkClick r:id="" action="ppaction://media"/>
            <a:extLst>
              <a:ext uri="{FF2B5EF4-FFF2-40B4-BE49-F238E27FC236}">
                <a16:creationId xmlns:a16="http://schemas.microsoft.com/office/drawing/2014/main" id="{72335A3E-C383-ADD2-6230-D27C4DB6D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652" y="3888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7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ce84db-8738-4c7b-9bdc-65b9500871f6" xsi:nil="true"/>
    <lcf76f155ced4ddcb4097134ff3c332f xmlns="e56e5c2e-bd93-4432-a42c-215daf6b373b">
      <Terms xmlns="http://schemas.microsoft.com/office/infopath/2007/PartnerControls"/>
    </lcf76f155ced4ddcb4097134ff3c332f>
    <Migrated_x003f_ xmlns="e56e5c2e-bd93-4432-a42c-215daf6b373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C5B73ACEA9C428CD605983A7247F9" ma:contentTypeVersion="20" ma:contentTypeDescription="Create a new document." ma:contentTypeScope="" ma:versionID="600c6d6de0e2a7ba115d1a32e62b8aed">
  <xsd:schema xmlns:xsd="http://www.w3.org/2001/XMLSchema" xmlns:xs="http://www.w3.org/2001/XMLSchema" xmlns:p="http://schemas.microsoft.com/office/2006/metadata/properties" xmlns:ns2="e56e5c2e-bd93-4432-a42c-215daf6b373b" xmlns:ns3="a4d83ee7-98c3-4b43-be9d-7af88629ffa3" xmlns:ns4="efce84db-8738-4c7b-9bdc-65b9500871f6" targetNamespace="http://schemas.microsoft.com/office/2006/metadata/properties" ma:root="true" ma:fieldsID="432e131ec530beadf488ceec0fa34f01" ns2:_="" ns3:_="" ns4:_="">
    <xsd:import namespace="e56e5c2e-bd93-4432-a42c-215daf6b373b"/>
    <xsd:import namespace="a4d83ee7-98c3-4b43-be9d-7af88629ffa3"/>
    <xsd:import namespace="efce84db-8738-4c7b-9bdc-65b950087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igrated_x003f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e5c2e-bd93-4432-a42c-215daf6b37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2d55d72-5afa-45f9-90b6-e0708aeee9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igrated_x003f_" ma:index="26" nillable="true" ma:displayName="Migrated?" ma:format="Dropdown" ma:internalName="Migrated_x003f_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83ee7-98c3-4b43-be9d-7af88629ffa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e84db-8738-4c7b-9bdc-65b9500871f6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d997357-5798-4dda-8209-091cb4b72131}" ma:internalName="TaxCatchAll" ma:showField="CatchAllData" ma:web="a4d83ee7-98c3-4b43-be9d-7af88629ff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2FEDFE6F-86E3-4B7A-89DD-E2B9049B0C1B}">
  <ds:schemaRefs>
    <ds:schemaRef ds:uri="d4c443bd-efd1-4562-a524-f3bc7c8a991b"/>
    <ds:schemaRef ds:uri="dcc5105c-03b1-4c75-8586-8f63f2bed3b5"/>
    <ds:schemaRef ds:uri="efce84db-8738-4c7b-9bdc-65b9500871f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506A453-1CA7-4EC0-B324-226B9F5653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DA0963-5705-4B47-AA1B-21B1D9C21320}"/>
</file>

<file path=customXml/itemProps4.xml><?xml version="1.0" encoding="utf-8"?>
<ds:datastoreItem xmlns:ds="http://schemas.openxmlformats.org/officeDocument/2006/customXml" ds:itemID="{41149FC2-1631-4554-A09D-A56544C8AA1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1128</Words>
  <Application>Microsoft Office PowerPoint</Application>
  <PresentationFormat>On-screen Show (4:3)</PresentationFormat>
  <Paragraphs>167</Paragraphs>
  <Slides>16</Slides>
  <Notes>15</Notes>
  <HiddenSlides>0</HiddenSlides>
  <MMClips>16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굴림</vt:lpstr>
      <vt:lpstr>ＭＳ Ｐゴシック</vt:lpstr>
      <vt:lpstr>Arial</vt:lpstr>
      <vt:lpstr>Calibri</vt:lpstr>
      <vt:lpstr>Monotype Sorts</vt:lpstr>
      <vt:lpstr>Times</vt:lpstr>
      <vt:lpstr>Times New Roman</vt:lpstr>
      <vt:lpstr>Univers 55</vt:lpstr>
      <vt:lpstr>Wingdings</vt:lpstr>
      <vt:lpstr>Office Theme</vt:lpstr>
      <vt:lpstr>NEXT Orientation Session </vt:lpstr>
      <vt:lpstr>Definition and Expectations</vt:lpstr>
      <vt:lpstr>Who Can Participate in NEXT?</vt:lpstr>
      <vt:lpstr>Learning Outcomes for NEXT</vt:lpstr>
      <vt:lpstr>Sample of Externships</vt:lpstr>
      <vt:lpstr>Application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Maximize Your Chances of Getting Matched</vt:lpstr>
      <vt:lpstr>What Your Day Might Look Like</vt:lpstr>
      <vt:lpstr>NEXT Training Session </vt:lpstr>
      <vt:lpstr> 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Information Session</dc:title>
  <dc:creator>Eleni Vartelas</dc:creator>
  <cp:lastModifiedBy>Destineé Jones</cp:lastModifiedBy>
  <cp:revision>12</cp:revision>
  <dcterms:created xsi:type="dcterms:W3CDTF">2020-10-19T19:12:43Z</dcterms:created>
  <dcterms:modified xsi:type="dcterms:W3CDTF">2025-10-23T19:41:03Z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0x010100692C5B73ACEA9C428CD605983A7247F9</vt:lpwstr>
  </property>
  <property fmtid="{D5CDD505-2E9C-101B-9397-08002B2CF9AE}" pid="3" name="MediaServiceImageTags">
    <vt:lpwstr/>
  </property>
  <property fmtid="{D5CDD505-2E9C-101B-9397-08002B2CF9AE}" pid="4" name="_dlc_DocIdItemGuid">
    <vt:lpwstr>24c28da0-6880-4e60-8189-6bd20dc7f11f</vt:lpwstr>
  </property>
</Properties>
</file>